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9" r:id="rId3"/>
    <p:sldId id="260" r:id="rId4"/>
    <p:sldId id="262" r:id="rId5"/>
    <p:sldId id="263" r:id="rId6"/>
    <p:sldId id="261" r:id="rId7"/>
    <p:sldId id="266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222"/>
    <p:restoredTop sz="96405"/>
  </p:normalViewPr>
  <p:slideViewPr>
    <p:cSldViewPr snapToGrid="0">
      <p:cViewPr varScale="1">
        <p:scale>
          <a:sx n="222" d="100"/>
          <a:sy n="222" d="100"/>
        </p:scale>
        <p:origin x="80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png>
</file>

<file path=ppt/media/image11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C773F-ED91-3379-B3F9-A1FFE521CE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497534-3C2F-0F41-B18A-0254AC6EA3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A6A64D-27D2-4A65-1D98-512669172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8145E-D48C-4643-AB47-D9660A1880AA}" type="datetimeFigureOut">
              <a:rPr lang="en-US" smtClean="0"/>
              <a:t>9/10/25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8115F1-1450-34F3-7EC6-288B202EA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B2BD18-3B69-C29C-70DC-7A7BC5606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0FE18-2E54-3741-9C32-2971430838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055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85293-DB70-A494-8C9D-FDDAD2360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2B174C-C686-CDB5-406D-067FBED1DE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EA5010-4453-AAC1-7226-3662C7BB2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8145E-D48C-4643-AB47-D9660A1880AA}" type="datetimeFigureOut">
              <a:rPr lang="en-US" smtClean="0"/>
              <a:t>9/10/25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BF658F-CDE4-683E-F55B-773DB3209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7D0A79-E491-C92A-1889-BFC5AAAAE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0FE18-2E54-3741-9C32-2971430838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3358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87F3DA1-6BCF-23A4-D483-DA59DA1F10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751C50-D125-56E0-31D6-EB5A5DF99A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087D6-1552-9106-057B-762A744BA1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8145E-D48C-4643-AB47-D9660A1880AA}" type="datetimeFigureOut">
              <a:rPr lang="en-US" smtClean="0"/>
              <a:t>9/10/25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DCE86A-490F-F184-58CF-52F0EEF18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BEA500-439F-8453-1615-23DF1070B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0FE18-2E54-3741-9C32-2971430838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2884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C40C1-972B-9C6F-1C0B-D541FDF2AB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5BE8C3-045E-5C4D-BE8B-922B1B1DA8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605F30-5AA3-9940-C877-1E2FA547E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8145E-D48C-4643-AB47-D9660A1880AA}" type="datetimeFigureOut">
              <a:rPr lang="en-US" smtClean="0"/>
              <a:t>9/10/25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010BD8-F74A-FCB2-1675-71E20CD68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B6FBB8-BDE9-A45E-2E2A-4A98D7268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0FE18-2E54-3741-9C32-2971430838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7079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706C2-637B-3003-1627-902E3F2380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7EF46D-1EF0-9B40-38E7-ABECE826EB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7C7AB0-0B30-3194-825D-99019B930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8145E-D48C-4643-AB47-D9660A1880AA}" type="datetimeFigureOut">
              <a:rPr lang="en-US" smtClean="0"/>
              <a:t>9/10/25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A4CC4C-DA81-F73D-58ED-A60E0666B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77597D-9442-9DEF-861C-ECF017CCB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0FE18-2E54-3741-9C32-2971430838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6952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6E8EE-4A7E-8457-E434-92D0FE5A02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70A57E-42A9-FC0B-1A87-18AADE73DB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5F148E-C129-31B5-D51B-AE9A11C934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220726-5C99-CCA4-A422-627AD2C409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8145E-D48C-4643-AB47-D9660A1880AA}" type="datetimeFigureOut">
              <a:rPr lang="en-US" smtClean="0"/>
              <a:t>9/10/25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82976C-CF19-4540-98C2-B8B4C5D14B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17F64E-5913-84BB-EE36-D494B8C071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0FE18-2E54-3741-9C32-2971430838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0050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529659-5C2B-5514-B73F-675F1ADA0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CF290E-2F3C-62E2-772C-7EA11EEB10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6C16D6-8B29-5DF9-6A14-6C8AF0E767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2545E1-680E-FDF4-6A31-91A98991EA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827AF1-CBBA-0E35-6861-E11A02B653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55E7276-0376-45F6-98DD-8474B54C1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8145E-D48C-4643-AB47-D9660A1880AA}" type="datetimeFigureOut">
              <a:rPr lang="en-US" smtClean="0"/>
              <a:t>9/10/25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1C9D2E-338A-242D-A40A-39F6B6859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9E8D24-9D42-C4FF-3C34-FF6A51B972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0FE18-2E54-3741-9C32-2971430838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9394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9D07C-E7E3-BFDF-7E97-D24AD4AEF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4B36CE3-7F7C-7617-2E9D-08CF0A9393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8145E-D48C-4643-AB47-D9660A1880AA}" type="datetimeFigureOut">
              <a:rPr lang="en-US" smtClean="0"/>
              <a:t>9/10/25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BE2146-1FE6-FC4E-4C5F-3F4CBD575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411DA4-7C1E-485C-EE7D-D38BA8742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0FE18-2E54-3741-9C32-2971430838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9545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040B21-A958-C04B-464E-203086105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8145E-D48C-4643-AB47-D9660A1880AA}" type="datetimeFigureOut">
              <a:rPr lang="en-US" smtClean="0"/>
              <a:t>9/10/25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0CB6AB1-102A-5E73-BA40-70CA1C3E7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3399EE-09D5-5F05-362F-84107D688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0FE18-2E54-3741-9C32-2971430838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5552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4D0C5-5770-B95F-C286-E3356A4768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4A8C4D-03CC-CE5B-7E6A-7A69512E69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B7D011-D9CA-FC58-AEEC-2A225455AC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2824CE-4323-12A0-8145-47BCAA2080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8145E-D48C-4643-AB47-D9660A1880AA}" type="datetimeFigureOut">
              <a:rPr lang="en-US" smtClean="0"/>
              <a:t>9/10/25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7EAA08-6CE8-EB61-C056-C94C4A9D9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3B31BC-89DB-0704-C18E-B590ECDCA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0FE18-2E54-3741-9C32-2971430838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6920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1F8E0-43A2-D161-2E9C-12FAC5CF5D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76C492-5D86-56D7-1026-F079B0FC1F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4C3070-FA7A-BE4F-097E-44253BCBAD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FD4D3A-7261-43D0-A0BC-0A95BB5549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8145E-D48C-4643-AB47-D9660A1880AA}" type="datetimeFigureOut">
              <a:rPr lang="en-US" smtClean="0"/>
              <a:t>9/10/25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838111-A521-9086-6FF7-2C71557712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D83764-14B8-E8A0-B5DE-BACA1F036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0FE18-2E54-3741-9C32-2971430838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998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04582DA-CFFF-55C0-4663-610179E1F1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1D0206-36AC-AB29-E6D8-BA0A2F0D7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A87E3C-16FE-B907-6D1D-0449BDC410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C8145E-D48C-4643-AB47-D9660A1880AA}" type="datetimeFigureOut">
              <a:rPr lang="en-US" smtClean="0"/>
              <a:t>9/10/25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AD028E-85D5-DB06-FE0C-61FBCC0CB2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77F348-5955-F849-5B49-08A0FF7158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80FE18-2E54-3741-9C32-2971430838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632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01EE6-997B-0859-9ACD-7F6B039E8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" y="274637"/>
            <a:ext cx="11357987" cy="2743200"/>
          </a:xfrm>
        </p:spPr>
        <p:txBody>
          <a:bodyPr>
            <a:normAutofit/>
          </a:bodyPr>
          <a:lstStyle/>
          <a:p>
            <a:r>
              <a:rPr lang="en-US" sz="4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 initial survey of the wave drifter 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CB85765-A880-D916-2647-68ECEEC8DB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77129" y="5694570"/>
            <a:ext cx="1395603" cy="997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619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403C9E8-8121-3C46-7D36-29104B7D24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447" r="8379" b="735"/>
          <a:stretch/>
        </p:blipFill>
        <p:spPr>
          <a:xfrm>
            <a:off x="5693228" y="0"/>
            <a:ext cx="603504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5D718D6-1667-BDF2-7FF2-3DA1E0A69F24}"/>
              </a:ext>
            </a:extLst>
          </p:cNvPr>
          <p:cNvSpPr txBox="1"/>
          <p:nvPr/>
        </p:nvSpPr>
        <p:spPr>
          <a:xfrm>
            <a:off x="463732" y="1219200"/>
            <a:ext cx="504444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141413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Observations are ALAMO float SST (°C) observations within 400 km of Hurricanes Irma and Florence in a storm‐centered, storm‐relative framework.</a:t>
            </a:r>
          </a:p>
          <a:p>
            <a:endParaRPr lang="en-US" sz="2400" dirty="0">
              <a:solidFill>
                <a:srgbClr val="141413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sz="2400" dirty="0">
                <a:solidFill>
                  <a:srgbClr val="141413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At each observation time, a range and bearing to the TC center is calculated and then plotted with bearing rotated relative to the TC motion.</a:t>
            </a:r>
          </a:p>
          <a:p>
            <a:endParaRPr lang="en-US" sz="2400" dirty="0">
              <a:solidFill>
                <a:srgbClr val="141413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sz="2400" dirty="0">
                <a:solidFill>
                  <a:srgbClr val="141413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Shaded arrows identify the direction of storm motion.</a:t>
            </a:r>
            <a:endParaRPr lang="en-US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89CAE6F-F571-F9D2-31CD-D4B839BDC753}"/>
              </a:ext>
            </a:extLst>
          </p:cNvPr>
          <p:cNvSpPr txBox="1"/>
          <p:nvPr/>
        </p:nvSpPr>
        <p:spPr>
          <a:xfrm>
            <a:off x="463732" y="305812"/>
            <a:ext cx="50444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TC relative observations</a:t>
            </a:r>
          </a:p>
        </p:txBody>
      </p:sp>
    </p:spTree>
    <p:extLst>
      <p:ext uri="{BB962C8B-B14F-4D97-AF65-F5344CB8AC3E}">
        <p14:creationId xmlns:p14="http://schemas.microsoft.com/office/powerpoint/2010/main" val="3711197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DDDAA54-4F09-502A-8D6A-66B2B3D4C96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429" r="11429"/>
          <a:stretch/>
        </p:blipFill>
        <p:spPr>
          <a:xfrm>
            <a:off x="119676" y="926332"/>
            <a:ext cx="6113349" cy="5943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EE3EB92-10BF-E829-A1BF-4B160D72AD4B}"/>
              </a:ext>
            </a:extLst>
          </p:cNvPr>
          <p:cNvSpPr txBox="1"/>
          <p:nvPr/>
        </p:nvSpPr>
        <p:spPr>
          <a:xfrm>
            <a:off x="1283426" y="339481"/>
            <a:ext cx="81436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Sea level pressure reconstruction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4D5DD2-AE86-D3F2-063E-A8878F2BE6DC}"/>
              </a:ext>
            </a:extLst>
          </p:cNvPr>
          <p:cNvSpPr txBox="1"/>
          <p:nvPr/>
        </p:nvSpPr>
        <p:spPr>
          <a:xfrm>
            <a:off x="5778139" y="1192223"/>
            <a:ext cx="54864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41413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Observations are sea level pressure from all 22 A-DWSB drifters.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41413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Not rotated into storm translation direction as of now.</a:t>
            </a:r>
            <a:endParaRPr lang="en-US" sz="2400" dirty="0">
              <a:solidFill>
                <a:srgbClr val="141413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41413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1204 total observations covering about ±1 day of the closest approach of Erin to the array within a CPA radius of 300 km.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41413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Mostly observed the lefthand side of the storm, far fewer observations on the righthand side – track shifted to the east compared to forecast.</a:t>
            </a:r>
            <a:endParaRPr lang="en-US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55247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BE6AF8C-DF16-12A5-FBE2-3215EBA0E42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-1"/>
            <a:ext cx="12188952" cy="6856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6475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92A9F56-30C8-ABA3-5457-72894B53373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1"/>
            <a:ext cx="12188952" cy="6856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6101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9DCF9E8-8EBD-A828-8058-BEC2DAA18E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073" r="11782"/>
          <a:stretch/>
        </p:blipFill>
        <p:spPr>
          <a:xfrm>
            <a:off x="6183086" y="1306290"/>
            <a:ext cx="5486400" cy="5334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2133D30-2B79-9395-7702-F5766297951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858" r="9999"/>
          <a:stretch/>
        </p:blipFill>
        <p:spPr>
          <a:xfrm>
            <a:off x="609600" y="1306290"/>
            <a:ext cx="5486400" cy="5334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7FECAA0-5437-B473-AB94-FF329138CD98}"/>
              </a:ext>
            </a:extLst>
          </p:cNvPr>
          <p:cNvSpPr txBox="1"/>
          <p:nvPr/>
        </p:nvSpPr>
        <p:spPr>
          <a:xfrm>
            <a:off x="1703615" y="1289604"/>
            <a:ext cx="32983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Track 1: preliminary best track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F32182-2524-A26B-2253-45B362B4453A}"/>
              </a:ext>
            </a:extLst>
          </p:cNvPr>
          <p:cNvSpPr txBox="1"/>
          <p:nvPr/>
        </p:nvSpPr>
        <p:spPr>
          <a:xfrm>
            <a:off x="762000" y="458212"/>
            <a:ext cx="110598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Details of the TC track matter for referencing </a:t>
            </a:r>
            <a:r>
              <a:rPr lang="en-US" sz="3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obs</a:t>
            </a:r>
            <a:r>
              <a:rPr lang="en-US" sz="3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AA5601-AB23-3BC6-C202-390D7C061368}"/>
              </a:ext>
            </a:extLst>
          </p:cNvPr>
          <p:cNvSpPr txBox="1"/>
          <p:nvPr/>
        </p:nvSpPr>
        <p:spPr>
          <a:xfrm>
            <a:off x="7486650" y="1289604"/>
            <a:ext cx="28792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Track 2: my track estimate</a:t>
            </a:r>
          </a:p>
        </p:txBody>
      </p:sp>
    </p:spTree>
    <p:extLst>
      <p:ext uri="{BB962C8B-B14F-4D97-AF65-F5344CB8AC3E}">
        <p14:creationId xmlns:p14="http://schemas.microsoft.com/office/powerpoint/2010/main" val="2499227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5D718D6-1667-BDF2-7FF2-3DA1E0A69F24}"/>
              </a:ext>
            </a:extLst>
          </p:cNvPr>
          <p:cNvSpPr txBox="1"/>
          <p:nvPr/>
        </p:nvSpPr>
        <p:spPr>
          <a:xfrm>
            <a:off x="463732" y="1219200"/>
            <a:ext cx="504444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141413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We need more accurate and higher-temporal resolution best track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41413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HRD will produce a 2-minute track from aircraft observations.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Automated Rotational Center Hurricane Eye Retrieval (ARCHER)</a:t>
            </a:r>
            <a:r>
              <a:rPr lang="en-US" sz="2400" dirty="0">
                <a:solidFill>
                  <a:srgbClr val="141413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product doesn’t add a lot more temporal resolution.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41413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ML or AI location retrievals using Particle Image Velocimetry (PIV) on geostationary satellite imagery could be used – at least in a hurricane’s mature phase.</a:t>
            </a:r>
            <a:endParaRPr lang="en-US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89CAE6F-F571-F9D2-31CD-D4B839BDC753}"/>
              </a:ext>
            </a:extLst>
          </p:cNvPr>
          <p:cNvSpPr txBox="1"/>
          <p:nvPr/>
        </p:nvSpPr>
        <p:spPr>
          <a:xfrm>
            <a:off x="463732" y="305812"/>
            <a:ext cx="50444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Higher-resolution track</a:t>
            </a:r>
          </a:p>
        </p:txBody>
      </p:sp>
      <p:pic>
        <p:nvPicPr>
          <p:cNvPr id="2" name="20250818140029-20250818153726_g19_abi_m01_vis2_Hurricane-Erin-at-cat-4_labels.mp4">
            <a:hlinkClick r:id="" action="ppaction://media"/>
            <a:hlinkHover r:id="" action="ppaction://ole?verb=0"/>
            <a:extLst>
              <a:ext uri="{FF2B5EF4-FFF2-40B4-BE49-F238E27FC236}">
                <a16:creationId xmlns:a16="http://schemas.microsoft.com/office/drawing/2014/main" id="{5CC4BB27-21FF-8384-E03D-CAC314DFFD6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24000" r="19750"/>
          <a:stretch/>
        </p:blipFill>
        <p:spPr>
          <a:xfrm>
            <a:off x="6241868" y="553492"/>
            <a:ext cx="54864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994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2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BFBF05E-4B98-55CF-6CC4-27BA8CE8D6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955" t="-8" r="21332" b="8"/>
          <a:stretch/>
        </p:blipFill>
        <p:spPr>
          <a:xfrm>
            <a:off x="8442600" y="1529193"/>
            <a:ext cx="3749040" cy="5334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09341F7-D013-6399-83AB-A163ED12400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303" r="21984"/>
          <a:stretch/>
        </p:blipFill>
        <p:spPr>
          <a:xfrm>
            <a:off x="4517136" y="1529629"/>
            <a:ext cx="3749040" cy="5334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95E1242-86AD-40D5-A794-17B5BB9A8E2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286" r="20428"/>
          <a:stretch/>
        </p:blipFill>
        <p:spPr>
          <a:xfrm>
            <a:off x="0" y="1530020"/>
            <a:ext cx="4572000" cy="5334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26C59D1-6398-54C5-8EFC-D8E2569DCBD4}"/>
              </a:ext>
            </a:extLst>
          </p:cNvPr>
          <p:cNvSpPr txBox="1"/>
          <p:nvPr/>
        </p:nvSpPr>
        <p:spPr>
          <a:xfrm>
            <a:off x="1540409" y="1226635"/>
            <a:ext cx="2079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Sea level pressure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3B2174C-E07B-0F17-E7C7-28E6CCDF07D6}"/>
              </a:ext>
            </a:extLst>
          </p:cNvPr>
          <p:cNvSpPr txBox="1"/>
          <p:nvPr/>
        </p:nvSpPr>
        <p:spPr>
          <a:xfrm>
            <a:off x="5050035" y="1226635"/>
            <a:ext cx="27381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Sea surface temperature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7B8D5C2-97CE-1E8D-F913-777C96A1889D}"/>
              </a:ext>
            </a:extLst>
          </p:cNvPr>
          <p:cNvSpPr txBox="1"/>
          <p:nvPr/>
        </p:nvSpPr>
        <p:spPr>
          <a:xfrm>
            <a:off x="9040339" y="1237656"/>
            <a:ext cx="25535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Significant wave height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8A2FA3F-3631-4B0C-25CE-58FE39CC5D7C}"/>
              </a:ext>
            </a:extLst>
          </p:cNvPr>
          <p:cNvSpPr txBox="1"/>
          <p:nvPr/>
        </p:nvSpPr>
        <p:spPr>
          <a:xfrm>
            <a:off x="463731" y="305812"/>
            <a:ext cx="115958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Quick initial survey of pressure, SST, and waves data</a:t>
            </a:r>
          </a:p>
        </p:txBody>
      </p:sp>
    </p:spTree>
    <p:extLst>
      <p:ext uri="{BB962C8B-B14F-4D97-AF65-F5344CB8AC3E}">
        <p14:creationId xmlns:p14="http://schemas.microsoft.com/office/powerpoint/2010/main" val="15332129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1279</TotalTime>
  <Words>261</Words>
  <Application>Microsoft Macintosh PowerPoint</Application>
  <PresentationFormat>Widescreen</PresentationFormat>
  <Paragraphs>24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Tahoma</vt:lpstr>
      <vt:lpstr>Office Theme</vt:lpstr>
      <vt:lpstr>An initial survey of the wave drifter data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initial survey of the wave drifter data</dc:title>
  <dc:creator>Microsoft Office User</dc:creator>
  <cp:lastModifiedBy>Microsoft Office User</cp:lastModifiedBy>
  <cp:revision>26</cp:revision>
  <dcterms:created xsi:type="dcterms:W3CDTF">2025-09-09T18:30:05Z</dcterms:created>
  <dcterms:modified xsi:type="dcterms:W3CDTF">2025-09-10T20:58:12Z</dcterms:modified>
</cp:coreProperties>
</file>

<file path=docProps/thumbnail.jpeg>
</file>